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Average"/>
      <p:regular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093CE1-F880-4358-8AEB-D6216EFD78D0}">
  <a:tblStyle styleId="{97093CE1-F880-4358-8AEB-D6216EFD78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swald-regular.fntdata"/><Relationship Id="rId10" Type="http://schemas.openxmlformats.org/officeDocument/2006/relationships/slide" Target="slides/slide4.xml"/><Relationship Id="rId32" Type="http://schemas.openxmlformats.org/officeDocument/2006/relationships/font" Target="fonts/Average-regular.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Oswa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e2570a0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e2570a0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e2570a0c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ae2570a0c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e2570a0c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e2570a0c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8900c01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8900c010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603c6839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603c6839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b6706156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b6706156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6706156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6706156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6706156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6706156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b6706156f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b6706156f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fc0072e8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fc0072e8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b603c683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b603c683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fc0072e8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fc0072e8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b603c6839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b603c6839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900c06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900c06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8900c06c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8900c06c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8900c06c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8900c06c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4dc7c901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4dc7c901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603c683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603c683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b603c6839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b603c6839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603c6839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603c6839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b603c6839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b603c6839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b603c6839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b603c6839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8900c010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8900c010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8900c010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8900c010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8.png"/><Relationship Id="rId11" Type="http://schemas.openxmlformats.org/officeDocument/2006/relationships/image" Target="../media/image16.png"/><Relationship Id="rId10" Type="http://schemas.openxmlformats.org/officeDocument/2006/relationships/image" Target="../media/image27.png"/><Relationship Id="rId9" Type="http://schemas.openxmlformats.org/officeDocument/2006/relationships/image" Target="../media/image35.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hyperlink" Target="https://www.kaggle.com/andrewmvd/face-mask-dete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8.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hyperlink" Target="https://www.kaggle.com/ashishjangra27/face-mask-12k-images-datas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de"/>
              <a:t>Face mask recognition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645900" y="1158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Basic Structure</a:t>
            </a:r>
            <a:endParaRPr/>
          </a:p>
        </p:txBody>
      </p:sp>
      <p:sp>
        <p:nvSpPr>
          <p:cNvPr id="130" name="Google Shape;130;p22"/>
          <p:cNvSpPr txBox="1"/>
          <p:nvPr/>
        </p:nvSpPr>
        <p:spPr>
          <a:xfrm>
            <a:off x="389825" y="2018425"/>
            <a:ext cx="7099200" cy="2707500"/>
          </a:xfrm>
          <a:prstGeom prst="rect">
            <a:avLst/>
          </a:prstGeom>
          <a:noFill/>
          <a:ln>
            <a:noFill/>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Imports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Numpy, Matplotlib (As usual for </a:t>
            </a:r>
            <a:r>
              <a:rPr lang="de">
                <a:solidFill>
                  <a:schemeClr val="dk1"/>
                </a:solidFill>
                <a:latin typeface="Oswald"/>
                <a:ea typeface="Oswald"/>
                <a:cs typeface="Oswald"/>
                <a:sym typeface="Oswald"/>
              </a:rPr>
              <a:t>plotting</a:t>
            </a:r>
            <a:r>
              <a:rPr lang="de">
                <a:solidFill>
                  <a:schemeClr val="dk1"/>
                </a:solidFill>
                <a:latin typeface="Oswald"/>
                <a:ea typeface="Oswald"/>
                <a:cs typeface="Oswald"/>
                <a:sym typeface="Oswald"/>
              </a:rPr>
              <a:t> and calculations)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Tensor Flow</a:t>
            </a:r>
            <a:r>
              <a:rPr lang="de">
                <a:solidFill>
                  <a:schemeClr val="dk1"/>
                </a:solidFill>
                <a:latin typeface="Oswald"/>
                <a:ea typeface="Oswald"/>
                <a:cs typeface="Oswald"/>
                <a:sym typeface="Oswald"/>
              </a:rPr>
              <a:t> (For creating model or neural network)</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Os, Cv2(for image reading), Pickle(for serialization)</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317500" lvl="0" marL="4572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Model/Network</a:t>
            </a:r>
            <a:endParaRPr>
              <a:solidFill>
                <a:schemeClr val="dk1"/>
              </a:solidFill>
              <a:latin typeface="Oswald"/>
              <a:ea typeface="Oswald"/>
              <a:cs typeface="Oswald"/>
              <a:sym typeface="Oswald"/>
            </a:endParaRPr>
          </a:p>
          <a:p>
            <a:pPr indent="-317500" lvl="1" marL="9144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Conv2D layer, we used it to </a:t>
            </a:r>
            <a:r>
              <a:rPr lang="de">
                <a:solidFill>
                  <a:schemeClr val="dk1"/>
                </a:solidFill>
                <a:latin typeface="Oswald"/>
                <a:ea typeface="Oswald"/>
                <a:cs typeface="Oswald"/>
                <a:sym typeface="Oswald"/>
              </a:rPr>
              <a:t>condense</a:t>
            </a:r>
            <a:r>
              <a:rPr lang="de">
                <a:solidFill>
                  <a:schemeClr val="dk1"/>
                </a:solidFill>
                <a:latin typeface="Oswald"/>
                <a:ea typeface="Oswald"/>
                <a:cs typeface="Oswald"/>
                <a:sym typeface="Oswald"/>
              </a:rPr>
              <a:t> the image down to the important features that distinguish what makes it a mask or no mask.</a:t>
            </a:r>
            <a:endParaRPr>
              <a:solidFill>
                <a:schemeClr val="dk1"/>
              </a:solidFill>
              <a:latin typeface="Oswald"/>
              <a:ea typeface="Oswald"/>
              <a:cs typeface="Oswald"/>
              <a:sym typeface="Oswald"/>
            </a:endParaRPr>
          </a:p>
          <a:p>
            <a:pPr indent="-317500" lvl="1" marL="9144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MaxPooling2D, we used it for compressing the image,it will preserve the features that were highlighted by Conv2D layer, while </a:t>
            </a:r>
            <a:r>
              <a:rPr lang="de">
                <a:solidFill>
                  <a:schemeClr val="dk1"/>
                </a:solidFill>
                <a:latin typeface="Oswald"/>
                <a:ea typeface="Oswald"/>
                <a:cs typeface="Oswald"/>
                <a:sym typeface="Oswald"/>
              </a:rPr>
              <a:t>simultaneously</a:t>
            </a:r>
            <a:r>
              <a:rPr lang="de">
                <a:solidFill>
                  <a:schemeClr val="dk1"/>
                </a:solidFill>
                <a:latin typeface="Oswald"/>
                <a:ea typeface="Oswald"/>
                <a:cs typeface="Oswald"/>
                <a:sym typeface="Oswald"/>
              </a:rPr>
              <a:t> quartering the size of image.</a:t>
            </a:r>
            <a:endParaRPr>
              <a:solidFill>
                <a:schemeClr val="dk1"/>
              </a:solidFill>
              <a:latin typeface="Oswald"/>
              <a:ea typeface="Oswald"/>
              <a:cs typeface="Oswald"/>
              <a:sym typeface="Oswald"/>
            </a:endParaRPr>
          </a:p>
          <a:p>
            <a:pPr indent="-317500" lvl="1" marL="9144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We used another Conv2D  layer so that network can learn another set of convolutions on the top of existing one and then again pool to reduce size.</a:t>
            </a:r>
            <a:endParaRPr>
              <a:solidFill>
                <a:schemeClr val="dk1"/>
              </a:solidFill>
              <a:latin typeface="Oswald"/>
              <a:ea typeface="Oswald"/>
              <a:cs typeface="Oswald"/>
              <a:sym typeface="Oswald"/>
            </a:endParaRPr>
          </a:p>
          <a:p>
            <a:pPr indent="-317500" lvl="1" marL="9144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Flatten layer,It just takes the dimensions of image </a:t>
            </a:r>
            <a:r>
              <a:rPr lang="de">
                <a:solidFill>
                  <a:schemeClr val="dk1"/>
                </a:solidFill>
                <a:latin typeface="Oswald"/>
                <a:ea typeface="Oswald"/>
                <a:cs typeface="Oswald"/>
                <a:sym typeface="Oswald"/>
              </a:rPr>
              <a:t>received</a:t>
            </a:r>
            <a:r>
              <a:rPr lang="de">
                <a:solidFill>
                  <a:schemeClr val="dk1"/>
                </a:solidFill>
                <a:latin typeface="Oswald"/>
                <a:ea typeface="Oswald"/>
                <a:cs typeface="Oswald"/>
                <a:sym typeface="Oswald"/>
              </a:rPr>
              <a:t> from MaxPooling2D and convert it into one dimensional array.</a:t>
            </a:r>
            <a:endParaRPr>
              <a:solidFill>
                <a:schemeClr val="dk1"/>
              </a:solidFill>
              <a:latin typeface="Oswald"/>
              <a:ea typeface="Oswald"/>
              <a:cs typeface="Oswald"/>
              <a:sym typeface="Oswald"/>
            </a:endParaRPr>
          </a:p>
          <a:p>
            <a:pPr indent="-317500" lvl="1" marL="9144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Dense layer,it gets the one dimensional array from flatten layer tries to provide the correct output on the basis of function (SIGMOID), weather the person in picture is wearing mask or not. </a:t>
            </a:r>
            <a:endParaRPr>
              <a:solidFill>
                <a:schemeClr val="dk1"/>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645900" y="1158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Basic Structure(Cont)</a:t>
            </a:r>
            <a:endParaRPr/>
          </a:p>
        </p:txBody>
      </p:sp>
      <p:sp>
        <p:nvSpPr>
          <p:cNvPr id="136" name="Google Shape;136;p23"/>
          <p:cNvSpPr txBox="1"/>
          <p:nvPr/>
        </p:nvSpPr>
        <p:spPr>
          <a:xfrm>
            <a:off x="611100" y="957000"/>
            <a:ext cx="7099200" cy="2724900"/>
          </a:xfrm>
          <a:prstGeom prst="rect">
            <a:avLst/>
          </a:prstGeom>
          <a:noFill/>
          <a:ln>
            <a:noFill/>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Callbacks</a:t>
            </a:r>
            <a:endParaRPr>
              <a:solidFill>
                <a:schemeClr val="dk1"/>
              </a:solidFill>
              <a:latin typeface="Oswald"/>
              <a:ea typeface="Oswald"/>
              <a:cs typeface="Oswald"/>
              <a:sym typeface="Oswald"/>
            </a:endParaRPr>
          </a:p>
          <a:p>
            <a:pPr indent="-317500" lvl="1" marL="914400" rtl="0" algn="l">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on_epoch_end, as the name suggest its called when an epoch ends and we defined the ending condition if the accuracy reached 99% then </a:t>
            </a:r>
            <a:r>
              <a:rPr lang="de">
                <a:solidFill>
                  <a:schemeClr val="dk1"/>
                </a:solidFill>
                <a:latin typeface="Oswald"/>
                <a:ea typeface="Oswald"/>
                <a:cs typeface="Oswald"/>
                <a:sym typeface="Oswald"/>
              </a:rPr>
              <a:t>terminate</a:t>
            </a:r>
            <a:r>
              <a:rPr lang="de">
                <a:solidFill>
                  <a:schemeClr val="dk1"/>
                </a:solidFill>
                <a:latin typeface="Oswald"/>
                <a:ea typeface="Oswald"/>
                <a:cs typeface="Oswald"/>
                <a:sym typeface="Oswald"/>
              </a:rPr>
              <a:t> process.</a:t>
            </a:r>
            <a:endParaRPr>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dk1"/>
              </a:solidFill>
              <a:latin typeface="Oswald"/>
              <a:ea typeface="Oswald"/>
              <a:cs typeface="Oswald"/>
              <a:sym typeface="Oswald"/>
            </a:endParaRPr>
          </a:p>
          <a:p>
            <a:pPr indent="-317500" lvl="0" marL="4572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Image Generator</a:t>
            </a:r>
            <a:endParaRPr>
              <a:solidFill>
                <a:schemeClr val="dk1"/>
              </a:solidFill>
              <a:latin typeface="Oswald"/>
              <a:ea typeface="Oswald"/>
              <a:cs typeface="Oswald"/>
              <a:sym typeface="Oswald"/>
            </a:endParaRPr>
          </a:p>
          <a:p>
            <a:pPr indent="-317500" lvl="1" marL="9144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To create feeder for images and label them.</a:t>
            </a:r>
            <a:endParaRPr>
              <a:solidFill>
                <a:schemeClr val="dk1"/>
              </a:solidFill>
              <a:latin typeface="Oswald"/>
              <a:ea typeface="Oswald"/>
              <a:cs typeface="Oswald"/>
              <a:sym typeface="Oswald"/>
            </a:endParaRPr>
          </a:p>
          <a:p>
            <a:pPr indent="-317500" lvl="1" marL="9144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Rescale to normalize the data</a:t>
            </a:r>
            <a:endParaRPr>
              <a:solidFill>
                <a:schemeClr val="dk1"/>
              </a:solidFill>
              <a:latin typeface="Oswald"/>
              <a:ea typeface="Oswald"/>
              <a:cs typeface="Oswald"/>
              <a:sym typeface="Oswald"/>
            </a:endParaRPr>
          </a:p>
          <a:p>
            <a:pPr indent="0" lvl="0" marL="457200" rtl="0" algn="l">
              <a:lnSpc>
                <a:spcPct val="115000"/>
              </a:lnSpc>
              <a:spcBef>
                <a:spcPts val="0"/>
              </a:spcBef>
              <a:spcAft>
                <a:spcPts val="0"/>
              </a:spcAft>
              <a:buNone/>
            </a:pPr>
            <a:r>
              <a:t/>
            </a:r>
            <a:endParaRPr>
              <a:solidFill>
                <a:schemeClr val="dk1"/>
              </a:solidFill>
              <a:latin typeface="Oswald"/>
              <a:ea typeface="Oswald"/>
              <a:cs typeface="Oswald"/>
              <a:sym typeface="Oswald"/>
            </a:endParaRPr>
          </a:p>
          <a:p>
            <a:pPr indent="-317500" lvl="0" marL="4572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Earlystopping Callback</a:t>
            </a:r>
            <a:endParaRPr>
              <a:solidFill>
                <a:schemeClr val="dk1"/>
              </a:solidFill>
              <a:latin typeface="Oswald"/>
              <a:ea typeface="Oswald"/>
              <a:cs typeface="Oswald"/>
              <a:sym typeface="Oswald"/>
            </a:endParaRPr>
          </a:p>
          <a:p>
            <a:pPr indent="-317500" lvl="1" marL="914400" rtl="0" algn="l">
              <a:lnSpc>
                <a:spcPct val="115000"/>
              </a:lnSpc>
              <a:spcBef>
                <a:spcPts val="0"/>
              </a:spcBef>
              <a:spcAft>
                <a:spcPts val="0"/>
              </a:spcAft>
              <a:buClr>
                <a:schemeClr val="dk1"/>
              </a:buClr>
              <a:buSzPts val="1400"/>
              <a:buFont typeface="Oswald"/>
              <a:buChar char="○"/>
            </a:pPr>
            <a:r>
              <a:rPr lang="de">
                <a:solidFill>
                  <a:schemeClr val="dk1"/>
                </a:solidFill>
                <a:latin typeface="Oswald"/>
                <a:ea typeface="Oswald"/>
                <a:cs typeface="Oswald"/>
                <a:sym typeface="Oswald"/>
              </a:rPr>
              <a:t>We are using it for overcoming overfitting by patience of  3.</a:t>
            </a:r>
            <a:endParaRPr>
              <a:solidFill>
                <a:schemeClr val="dk1"/>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4"/>
          <p:cNvPicPr preferRelativeResize="0"/>
          <p:nvPr/>
        </p:nvPicPr>
        <p:blipFill>
          <a:blip r:embed="rId3">
            <a:alphaModFix/>
          </a:blip>
          <a:stretch>
            <a:fillRect/>
          </a:stretch>
        </p:blipFill>
        <p:spPr>
          <a:xfrm>
            <a:off x="1730375" y="1184150"/>
            <a:ext cx="6172200" cy="2847975"/>
          </a:xfrm>
          <a:prstGeom prst="rect">
            <a:avLst/>
          </a:prstGeom>
          <a:noFill/>
          <a:ln>
            <a:noFill/>
          </a:ln>
        </p:spPr>
      </p:pic>
      <p:sp>
        <p:nvSpPr>
          <p:cNvPr id="142" name="Google Shape;142;p24"/>
          <p:cNvSpPr txBox="1"/>
          <p:nvPr>
            <p:ph type="title"/>
          </p:nvPr>
        </p:nvSpPr>
        <p:spPr>
          <a:xfrm>
            <a:off x="645900" y="1158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Model Summary (initial Setting)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645900" y="1158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First Results</a:t>
            </a:r>
            <a:endParaRPr/>
          </a:p>
        </p:txBody>
      </p:sp>
      <p:pic>
        <p:nvPicPr>
          <p:cNvPr id="148" name="Google Shape;148;p25" title="Points scored"/>
          <p:cNvPicPr preferRelativeResize="0"/>
          <p:nvPr/>
        </p:nvPicPr>
        <p:blipFill>
          <a:blip r:embed="rId3">
            <a:alphaModFix/>
          </a:blip>
          <a:stretch>
            <a:fillRect/>
          </a:stretch>
        </p:blipFill>
        <p:spPr>
          <a:xfrm>
            <a:off x="1646475" y="976875"/>
            <a:ext cx="6245538" cy="3861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Optimization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Optimizers</a:t>
            </a:r>
            <a:endParaRPr/>
          </a:p>
        </p:txBody>
      </p:sp>
      <p:sp>
        <p:nvSpPr>
          <p:cNvPr id="159" name="Google Shape;15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de"/>
              <a:t>20 epochs on the base model</a:t>
            </a:r>
            <a:endParaRPr/>
          </a:p>
          <a:p>
            <a:pPr indent="-342900" lvl="0" marL="457200" rtl="0" algn="l">
              <a:spcBef>
                <a:spcPts val="0"/>
              </a:spcBef>
              <a:spcAft>
                <a:spcPts val="0"/>
              </a:spcAft>
              <a:buSzPts val="1800"/>
              <a:buChar char="-"/>
            </a:pPr>
            <a:r>
              <a:rPr lang="de"/>
              <a:t>3 different optimizations</a:t>
            </a:r>
            <a:endParaRPr/>
          </a:p>
          <a:p>
            <a:pPr indent="-317500" lvl="1" marL="914400" rtl="0" algn="l">
              <a:spcBef>
                <a:spcPts val="0"/>
              </a:spcBef>
              <a:spcAft>
                <a:spcPts val="0"/>
              </a:spcAft>
              <a:buSzPts val="1400"/>
              <a:buChar char="-"/>
            </a:pPr>
            <a:r>
              <a:rPr lang="de"/>
              <a:t>SGD</a:t>
            </a:r>
            <a:endParaRPr/>
          </a:p>
          <a:p>
            <a:pPr indent="-317500" lvl="2" marL="1371600" rtl="0" algn="l">
              <a:spcBef>
                <a:spcPts val="0"/>
              </a:spcBef>
              <a:spcAft>
                <a:spcPts val="0"/>
              </a:spcAft>
              <a:buSzPts val="1400"/>
              <a:buChar char="-"/>
            </a:pPr>
            <a:r>
              <a:rPr lang="de"/>
              <a:t>𝛽 </a:t>
            </a:r>
            <a:r>
              <a:rPr lang="de"/>
              <a:t>= 0.9</a:t>
            </a:r>
            <a:endParaRPr/>
          </a:p>
          <a:p>
            <a:pPr indent="-317500" lvl="1" marL="914400" rtl="0" algn="l">
              <a:spcBef>
                <a:spcPts val="0"/>
              </a:spcBef>
              <a:spcAft>
                <a:spcPts val="0"/>
              </a:spcAft>
              <a:buSzPts val="1400"/>
              <a:buChar char="-"/>
            </a:pPr>
            <a:r>
              <a:rPr lang="de"/>
              <a:t>RMSprop</a:t>
            </a:r>
            <a:endParaRPr/>
          </a:p>
          <a:p>
            <a:pPr indent="-317500" lvl="2" marL="1371600" rtl="0" algn="l">
              <a:spcBef>
                <a:spcPts val="0"/>
              </a:spcBef>
              <a:spcAft>
                <a:spcPts val="0"/>
              </a:spcAft>
              <a:buSzPts val="1400"/>
              <a:buChar char="-"/>
            </a:pPr>
            <a:r>
              <a:rPr lang="de"/>
              <a:t>𝛽 = 0.9</a:t>
            </a:r>
            <a:endParaRPr/>
          </a:p>
          <a:p>
            <a:pPr indent="-317500" lvl="2" marL="1371600" rtl="0" algn="l">
              <a:spcBef>
                <a:spcPts val="0"/>
              </a:spcBef>
              <a:spcAft>
                <a:spcPts val="0"/>
              </a:spcAft>
              <a:buSzPts val="1400"/>
              <a:buChar char="-"/>
            </a:pPr>
            <a:r>
              <a:rPr lang="de"/>
              <a:t>No Momentum</a:t>
            </a:r>
            <a:endParaRPr/>
          </a:p>
          <a:p>
            <a:pPr indent="-317500" lvl="1" marL="914400" rtl="0" algn="l">
              <a:spcBef>
                <a:spcPts val="0"/>
              </a:spcBef>
              <a:spcAft>
                <a:spcPts val="0"/>
              </a:spcAft>
              <a:buSzPts val="1400"/>
              <a:buChar char="-"/>
            </a:pPr>
            <a:r>
              <a:rPr lang="de"/>
              <a:t>Adam</a:t>
            </a:r>
            <a:endParaRPr/>
          </a:p>
          <a:p>
            <a:pPr indent="-317500" lvl="2" marL="1371600" rtl="0" algn="l">
              <a:spcBef>
                <a:spcPts val="0"/>
              </a:spcBef>
              <a:spcAft>
                <a:spcPts val="0"/>
              </a:spcAft>
              <a:buSzPts val="1400"/>
              <a:buChar char="-"/>
            </a:pPr>
            <a:r>
              <a:rPr lang="de"/>
              <a:t>𝛽</a:t>
            </a:r>
            <a:r>
              <a:rPr baseline="-25000" lang="de"/>
              <a:t>1</a:t>
            </a:r>
            <a:r>
              <a:rPr lang="de"/>
              <a:t> = 0.9</a:t>
            </a:r>
            <a:endParaRPr/>
          </a:p>
          <a:p>
            <a:pPr indent="-317500" lvl="2" marL="1371600" rtl="0" algn="l">
              <a:spcBef>
                <a:spcPts val="0"/>
              </a:spcBef>
              <a:spcAft>
                <a:spcPts val="0"/>
              </a:spcAft>
              <a:buSzPts val="1400"/>
              <a:buChar char="-"/>
            </a:pPr>
            <a:r>
              <a:rPr lang="de"/>
              <a:t>𝛽</a:t>
            </a:r>
            <a:r>
              <a:rPr baseline="-25000" lang="de"/>
              <a:t>2</a:t>
            </a:r>
            <a:r>
              <a:rPr lang="de"/>
              <a:t> = 0.999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Optimizers: Comparison of the training error</a:t>
            </a:r>
            <a:endParaRPr/>
          </a:p>
        </p:txBody>
      </p:sp>
      <p:pic>
        <p:nvPicPr>
          <p:cNvPr id="165" name="Google Shape;165;p28" title="Points scored"/>
          <p:cNvPicPr preferRelativeResize="0"/>
          <p:nvPr/>
        </p:nvPicPr>
        <p:blipFill>
          <a:blip r:embed="rId3">
            <a:alphaModFix/>
          </a:blip>
          <a:stretch>
            <a:fillRect/>
          </a:stretch>
        </p:blipFill>
        <p:spPr>
          <a:xfrm>
            <a:off x="1722063" y="1017725"/>
            <a:ext cx="5699874" cy="35244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Optimizers: Comparison of validation loss</a:t>
            </a:r>
            <a:endParaRPr/>
          </a:p>
        </p:txBody>
      </p:sp>
      <p:pic>
        <p:nvPicPr>
          <p:cNvPr id="171" name="Google Shape;171;p29" title="Points scored"/>
          <p:cNvPicPr preferRelativeResize="0"/>
          <p:nvPr/>
        </p:nvPicPr>
        <p:blipFill>
          <a:blip r:embed="rId3">
            <a:alphaModFix/>
          </a:blip>
          <a:stretch>
            <a:fillRect/>
          </a:stretch>
        </p:blipFill>
        <p:spPr>
          <a:xfrm>
            <a:off x="1722599" y="1017725"/>
            <a:ext cx="5698800" cy="352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Using dropout layers</a:t>
            </a:r>
            <a:endParaRPr/>
          </a:p>
        </p:txBody>
      </p:sp>
      <p:pic>
        <p:nvPicPr>
          <p:cNvPr id="177" name="Google Shape;177;p30" title="Points scored"/>
          <p:cNvPicPr preferRelativeResize="0"/>
          <p:nvPr/>
        </p:nvPicPr>
        <p:blipFill>
          <a:blip r:embed="rId3">
            <a:alphaModFix/>
          </a:blip>
          <a:stretch>
            <a:fillRect/>
          </a:stretch>
        </p:blipFill>
        <p:spPr>
          <a:xfrm>
            <a:off x="1722600" y="1017725"/>
            <a:ext cx="5698800" cy="352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Using dropout layers</a:t>
            </a:r>
            <a:endParaRPr/>
          </a:p>
        </p:txBody>
      </p:sp>
      <p:pic>
        <p:nvPicPr>
          <p:cNvPr id="183" name="Google Shape;183;p31" title="Points scored"/>
          <p:cNvPicPr preferRelativeResize="0"/>
          <p:nvPr/>
        </p:nvPicPr>
        <p:blipFill>
          <a:blip r:embed="rId3">
            <a:alphaModFix/>
          </a:blip>
          <a:stretch>
            <a:fillRect/>
          </a:stretch>
        </p:blipFill>
        <p:spPr>
          <a:xfrm>
            <a:off x="1722588" y="1017725"/>
            <a:ext cx="5698800" cy="352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Content</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de" sz="2200"/>
              <a:t>Dataset</a:t>
            </a:r>
            <a:endParaRPr sz="2200"/>
          </a:p>
          <a:p>
            <a:pPr indent="-368300" lvl="0" marL="457200" rtl="0" algn="l">
              <a:spcBef>
                <a:spcPts val="0"/>
              </a:spcBef>
              <a:spcAft>
                <a:spcPts val="0"/>
              </a:spcAft>
              <a:buSzPts val="2200"/>
              <a:buChar char="-"/>
            </a:pPr>
            <a:r>
              <a:rPr lang="de" sz="2200"/>
              <a:t>Neural Network</a:t>
            </a:r>
            <a:endParaRPr sz="2200"/>
          </a:p>
          <a:p>
            <a:pPr indent="-368300" lvl="0" marL="457200" rtl="0" algn="l">
              <a:spcBef>
                <a:spcPts val="0"/>
              </a:spcBef>
              <a:spcAft>
                <a:spcPts val="0"/>
              </a:spcAft>
              <a:buSzPts val="2200"/>
              <a:buChar char="-"/>
            </a:pPr>
            <a:r>
              <a:rPr lang="de" sz="2200"/>
              <a:t>Optimization</a:t>
            </a:r>
            <a:endParaRPr sz="2200"/>
          </a:p>
          <a:p>
            <a:pPr indent="-368300" lvl="0" marL="457200" rtl="0" algn="l">
              <a:spcBef>
                <a:spcPts val="0"/>
              </a:spcBef>
              <a:spcAft>
                <a:spcPts val="0"/>
              </a:spcAft>
              <a:buSzPts val="2200"/>
              <a:buChar char="-"/>
            </a:pPr>
            <a:r>
              <a:rPr lang="de" sz="2200"/>
              <a:t>Outlook</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Using dropout layers</a:t>
            </a:r>
            <a:endParaRPr/>
          </a:p>
        </p:txBody>
      </p:sp>
      <p:graphicFrame>
        <p:nvGraphicFramePr>
          <p:cNvPr id="189" name="Google Shape;189;p32"/>
          <p:cNvGraphicFramePr/>
          <p:nvPr/>
        </p:nvGraphicFramePr>
        <p:xfrm>
          <a:off x="952500" y="1748838"/>
          <a:ext cx="3000000" cy="3000000"/>
        </p:xfrm>
        <a:graphic>
          <a:graphicData uri="http://schemas.openxmlformats.org/drawingml/2006/table">
            <a:tbl>
              <a:tblPr>
                <a:noFill/>
                <a:tableStyleId>{97093CE1-F880-4358-8AEB-D6216EFD78D0}</a:tableStyleId>
              </a:tblPr>
              <a:tblGrid>
                <a:gridCol w="2413000"/>
                <a:gridCol w="2413000"/>
                <a:gridCol w="2413000"/>
              </a:tblGrid>
              <a:tr h="381000">
                <a:tc>
                  <a:txBody>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de" sz="1800">
                          <a:solidFill>
                            <a:schemeClr val="accent3"/>
                          </a:solidFill>
                          <a:latin typeface="Average"/>
                          <a:ea typeface="Average"/>
                          <a:cs typeface="Average"/>
                          <a:sym typeface="Average"/>
                        </a:rPr>
                        <a:t>Without dropout layers</a:t>
                      </a:r>
                      <a:endParaRPr sz="1800">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de" sz="1800">
                          <a:solidFill>
                            <a:schemeClr val="accent3"/>
                          </a:solidFill>
                          <a:latin typeface="Average"/>
                          <a:ea typeface="Average"/>
                          <a:cs typeface="Average"/>
                          <a:sym typeface="Average"/>
                        </a:rPr>
                        <a:t>With dropout layers</a:t>
                      </a:r>
                      <a:endParaRPr sz="1800">
                        <a:solidFill>
                          <a:schemeClr val="accent3"/>
                        </a:solidFill>
                        <a:latin typeface="Average"/>
                        <a:ea typeface="Average"/>
                        <a:cs typeface="Average"/>
                        <a:sym typeface="Average"/>
                      </a:endParaRPr>
                    </a:p>
                  </a:txBody>
                  <a:tcPr marT="91425" marB="91425" marR="91425" marL="91425"/>
                </a:tc>
              </a:tr>
              <a:tr h="381000">
                <a:tc>
                  <a:txBody>
                    <a:bodyPr/>
                    <a:lstStyle/>
                    <a:p>
                      <a:pPr indent="0" lvl="0" marL="0" rtl="0" algn="l">
                        <a:spcBef>
                          <a:spcPts val="0"/>
                        </a:spcBef>
                        <a:spcAft>
                          <a:spcPts val="0"/>
                        </a:spcAft>
                        <a:buNone/>
                      </a:pPr>
                      <a:r>
                        <a:rPr lang="de" sz="1800">
                          <a:solidFill>
                            <a:schemeClr val="accent3"/>
                          </a:solidFill>
                          <a:latin typeface="Average"/>
                          <a:ea typeface="Average"/>
                          <a:cs typeface="Average"/>
                          <a:sym typeface="Average"/>
                        </a:rPr>
                        <a:t>Test accuracy</a:t>
                      </a:r>
                      <a:endParaRPr sz="1800">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de" sz="1800">
                          <a:solidFill>
                            <a:schemeClr val="accent3"/>
                          </a:solidFill>
                          <a:latin typeface="Average"/>
                          <a:ea typeface="Average"/>
                          <a:cs typeface="Average"/>
                          <a:sym typeface="Average"/>
                        </a:rPr>
                        <a:t>0.99</a:t>
                      </a:r>
                      <a:endParaRPr sz="1800">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de" sz="1800">
                          <a:solidFill>
                            <a:schemeClr val="accent3"/>
                          </a:solidFill>
                          <a:latin typeface="Average"/>
                          <a:ea typeface="Average"/>
                          <a:cs typeface="Average"/>
                          <a:sym typeface="Average"/>
                        </a:rPr>
                        <a:t>1.00</a:t>
                      </a:r>
                      <a:endParaRPr sz="1800">
                        <a:solidFill>
                          <a:schemeClr val="accent3"/>
                        </a:solidFill>
                        <a:latin typeface="Average"/>
                        <a:ea typeface="Average"/>
                        <a:cs typeface="Average"/>
                        <a:sym typeface="Average"/>
                      </a:endParaRPr>
                    </a:p>
                  </a:txBody>
                  <a:tcPr marT="91425" marB="91425" marR="91425" marL="91425"/>
                </a:tc>
              </a:tr>
              <a:tr h="381000">
                <a:tc>
                  <a:txBody>
                    <a:bodyPr/>
                    <a:lstStyle/>
                    <a:p>
                      <a:pPr indent="0" lvl="0" marL="0" rtl="0" algn="l">
                        <a:spcBef>
                          <a:spcPts val="0"/>
                        </a:spcBef>
                        <a:spcAft>
                          <a:spcPts val="0"/>
                        </a:spcAft>
                        <a:buNone/>
                      </a:pPr>
                      <a:r>
                        <a:rPr lang="de" sz="1800">
                          <a:solidFill>
                            <a:schemeClr val="accent3"/>
                          </a:solidFill>
                          <a:latin typeface="Average"/>
                          <a:ea typeface="Average"/>
                          <a:cs typeface="Average"/>
                          <a:sym typeface="Average"/>
                        </a:rPr>
                        <a:t>Training duration</a:t>
                      </a:r>
                      <a:endParaRPr sz="1800">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de" sz="1800">
                          <a:solidFill>
                            <a:schemeClr val="accent3"/>
                          </a:solidFill>
                          <a:latin typeface="Average"/>
                          <a:ea typeface="Average"/>
                          <a:cs typeface="Average"/>
                          <a:sym typeface="Average"/>
                        </a:rPr>
                        <a:t>634 sec. (7 epochs)</a:t>
                      </a:r>
                      <a:endParaRPr sz="1800">
                        <a:solidFill>
                          <a:schemeClr val="accent3"/>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de" sz="1800">
                          <a:solidFill>
                            <a:schemeClr val="accent3"/>
                          </a:solidFill>
                          <a:latin typeface="Average"/>
                          <a:ea typeface="Average"/>
                          <a:cs typeface="Average"/>
                          <a:sym typeface="Average"/>
                        </a:rPr>
                        <a:t>40 sec. (9 epochs)</a:t>
                      </a:r>
                      <a:endParaRPr sz="1800">
                        <a:solidFill>
                          <a:schemeClr val="accent3"/>
                        </a:solidFill>
                        <a:latin typeface="Average"/>
                        <a:ea typeface="Average"/>
                        <a:cs typeface="Average"/>
                        <a:sym typeface="Average"/>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Outlook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645900" y="148125"/>
            <a:ext cx="7852200" cy="61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Model </a:t>
            </a:r>
            <a:r>
              <a:rPr lang="de"/>
              <a:t>Prediction</a:t>
            </a:r>
            <a:endParaRPr/>
          </a:p>
        </p:txBody>
      </p:sp>
      <p:pic>
        <p:nvPicPr>
          <p:cNvPr id="200" name="Google Shape;200;p34"/>
          <p:cNvPicPr preferRelativeResize="0"/>
          <p:nvPr/>
        </p:nvPicPr>
        <p:blipFill>
          <a:blip r:embed="rId3">
            <a:alphaModFix/>
          </a:blip>
          <a:stretch>
            <a:fillRect/>
          </a:stretch>
        </p:blipFill>
        <p:spPr>
          <a:xfrm>
            <a:off x="7049700" y="1471375"/>
            <a:ext cx="1724200" cy="1508750"/>
          </a:xfrm>
          <a:prstGeom prst="rect">
            <a:avLst/>
          </a:prstGeom>
          <a:noFill/>
          <a:ln>
            <a:noFill/>
          </a:ln>
        </p:spPr>
      </p:pic>
      <p:pic>
        <p:nvPicPr>
          <p:cNvPr id="201" name="Google Shape;201;p34"/>
          <p:cNvPicPr preferRelativeResize="0"/>
          <p:nvPr/>
        </p:nvPicPr>
        <p:blipFill>
          <a:blip r:embed="rId4">
            <a:alphaModFix/>
          </a:blip>
          <a:stretch>
            <a:fillRect/>
          </a:stretch>
        </p:blipFill>
        <p:spPr>
          <a:xfrm>
            <a:off x="4801175" y="1478749"/>
            <a:ext cx="1918700" cy="1508750"/>
          </a:xfrm>
          <a:prstGeom prst="rect">
            <a:avLst/>
          </a:prstGeom>
          <a:noFill/>
          <a:ln>
            <a:noFill/>
          </a:ln>
        </p:spPr>
      </p:pic>
      <p:pic>
        <p:nvPicPr>
          <p:cNvPr id="202" name="Google Shape;202;p34"/>
          <p:cNvPicPr preferRelativeResize="0"/>
          <p:nvPr/>
        </p:nvPicPr>
        <p:blipFill>
          <a:blip r:embed="rId5">
            <a:alphaModFix/>
          </a:blip>
          <a:stretch>
            <a:fillRect/>
          </a:stretch>
        </p:blipFill>
        <p:spPr>
          <a:xfrm>
            <a:off x="2602150" y="1471387"/>
            <a:ext cx="1984875" cy="1516122"/>
          </a:xfrm>
          <a:prstGeom prst="rect">
            <a:avLst/>
          </a:prstGeom>
          <a:noFill/>
          <a:ln>
            <a:noFill/>
          </a:ln>
        </p:spPr>
      </p:pic>
      <p:pic>
        <p:nvPicPr>
          <p:cNvPr id="203" name="Google Shape;203;p34"/>
          <p:cNvPicPr preferRelativeResize="0"/>
          <p:nvPr/>
        </p:nvPicPr>
        <p:blipFill>
          <a:blip r:embed="rId6">
            <a:alphaModFix/>
          </a:blip>
          <a:stretch>
            <a:fillRect/>
          </a:stretch>
        </p:blipFill>
        <p:spPr>
          <a:xfrm>
            <a:off x="428050" y="1646526"/>
            <a:ext cx="1724197" cy="1390200"/>
          </a:xfrm>
          <a:prstGeom prst="rect">
            <a:avLst/>
          </a:prstGeom>
          <a:noFill/>
          <a:ln>
            <a:noFill/>
          </a:ln>
        </p:spPr>
      </p:pic>
      <p:pic>
        <p:nvPicPr>
          <p:cNvPr id="204" name="Google Shape;204;p34"/>
          <p:cNvPicPr preferRelativeResize="0"/>
          <p:nvPr/>
        </p:nvPicPr>
        <p:blipFill>
          <a:blip r:embed="rId7">
            <a:alphaModFix/>
          </a:blip>
          <a:stretch>
            <a:fillRect/>
          </a:stretch>
        </p:blipFill>
        <p:spPr>
          <a:xfrm>
            <a:off x="2587125" y="3211875"/>
            <a:ext cx="1984875" cy="1618625"/>
          </a:xfrm>
          <a:prstGeom prst="rect">
            <a:avLst/>
          </a:prstGeom>
          <a:noFill/>
          <a:ln>
            <a:noFill/>
          </a:ln>
        </p:spPr>
      </p:pic>
      <p:pic>
        <p:nvPicPr>
          <p:cNvPr id="205" name="Google Shape;205;p34"/>
          <p:cNvPicPr preferRelativeResize="0"/>
          <p:nvPr/>
        </p:nvPicPr>
        <p:blipFill>
          <a:blip r:embed="rId8">
            <a:alphaModFix/>
          </a:blip>
          <a:stretch>
            <a:fillRect/>
          </a:stretch>
        </p:blipFill>
        <p:spPr>
          <a:xfrm>
            <a:off x="7049700" y="3097375"/>
            <a:ext cx="1724200" cy="1733125"/>
          </a:xfrm>
          <a:prstGeom prst="rect">
            <a:avLst/>
          </a:prstGeom>
          <a:noFill/>
          <a:ln>
            <a:noFill/>
          </a:ln>
        </p:spPr>
      </p:pic>
      <p:pic>
        <p:nvPicPr>
          <p:cNvPr id="206" name="Google Shape;206;p34"/>
          <p:cNvPicPr preferRelativeResize="0"/>
          <p:nvPr/>
        </p:nvPicPr>
        <p:blipFill>
          <a:blip r:embed="rId9">
            <a:alphaModFix/>
          </a:blip>
          <a:stretch>
            <a:fillRect/>
          </a:stretch>
        </p:blipFill>
        <p:spPr>
          <a:xfrm>
            <a:off x="4787325" y="3147575"/>
            <a:ext cx="1984875" cy="1682925"/>
          </a:xfrm>
          <a:prstGeom prst="rect">
            <a:avLst/>
          </a:prstGeom>
          <a:noFill/>
          <a:ln>
            <a:noFill/>
          </a:ln>
        </p:spPr>
      </p:pic>
      <p:pic>
        <p:nvPicPr>
          <p:cNvPr id="207" name="Google Shape;207;p34"/>
          <p:cNvPicPr preferRelativeResize="0"/>
          <p:nvPr/>
        </p:nvPicPr>
        <p:blipFill>
          <a:blip r:embed="rId10">
            <a:alphaModFix/>
          </a:blip>
          <a:stretch>
            <a:fillRect/>
          </a:stretch>
        </p:blipFill>
        <p:spPr>
          <a:xfrm>
            <a:off x="478051" y="3211874"/>
            <a:ext cx="1893754" cy="1618625"/>
          </a:xfrm>
          <a:prstGeom prst="rect">
            <a:avLst/>
          </a:prstGeom>
          <a:noFill/>
          <a:ln>
            <a:noFill/>
          </a:ln>
        </p:spPr>
      </p:pic>
      <p:pic>
        <p:nvPicPr>
          <p:cNvPr id="208" name="Google Shape;208;p34"/>
          <p:cNvPicPr preferRelativeResize="0"/>
          <p:nvPr/>
        </p:nvPicPr>
        <p:blipFill>
          <a:blip r:embed="rId11">
            <a:alphaModFix/>
          </a:blip>
          <a:stretch>
            <a:fillRect/>
          </a:stretch>
        </p:blipFill>
        <p:spPr>
          <a:xfrm>
            <a:off x="1564475" y="751625"/>
            <a:ext cx="6258524" cy="612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707650" y="17602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Wearing Mask but no correct</a:t>
            </a:r>
            <a:endParaRPr/>
          </a:p>
        </p:txBody>
      </p:sp>
      <p:pic>
        <p:nvPicPr>
          <p:cNvPr id="214" name="Google Shape;214;p35"/>
          <p:cNvPicPr preferRelativeResize="0"/>
          <p:nvPr/>
        </p:nvPicPr>
        <p:blipFill>
          <a:blip r:embed="rId3">
            <a:alphaModFix/>
          </a:blip>
          <a:stretch>
            <a:fillRect/>
          </a:stretch>
        </p:blipFill>
        <p:spPr>
          <a:xfrm>
            <a:off x="346500" y="1164727"/>
            <a:ext cx="2613450" cy="3168100"/>
          </a:xfrm>
          <a:prstGeom prst="rect">
            <a:avLst/>
          </a:prstGeom>
          <a:noFill/>
          <a:ln>
            <a:noFill/>
          </a:ln>
        </p:spPr>
      </p:pic>
      <p:pic>
        <p:nvPicPr>
          <p:cNvPr id="215" name="Google Shape;215;p35"/>
          <p:cNvPicPr preferRelativeResize="0"/>
          <p:nvPr/>
        </p:nvPicPr>
        <p:blipFill>
          <a:blip r:embed="rId4">
            <a:alphaModFix/>
          </a:blip>
          <a:stretch>
            <a:fillRect/>
          </a:stretch>
        </p:blipFill>
        <p:spPr>
          <a:xfrm>
            <a:off x="3179075" y="1164725"/>
            <a:ext cx="2732675" cy="3168100"/>
          </a:xfrm>
          <a:prstGeom prst="rect">
            <a:avLst/>
          </a:prstGeom>
          <a:noFill/>
          <a:ln>
            <a:noFill/>
          </a:ln>
        </p:spPr>
      </p:pic>
      <p:pic>
        <p:nvPicPr>
          <p:cNvPr id="216" name="Google Shape;216;p35"/>
          <p:cNvPicPr preferRelativeResize="0"/>
          <p:nvPr/>
        </p:nvPicPr>
        <p:blipFill>
          <a:blip r:embed="rId5">
            <a:alphaModFix/>
          </a:blip>
          <a:stretch>
            <a:fillRect/>
          </a:stretch>
        </p:blipFill>
        <p:spPr>
          <a:xfrm>
            <a:off x="6143775" y="1164725"/>
            <a:ext cx="2806375" cy="316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645900" y="24882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Testing Own Picture </a:t>
            </a:r>
            <a:r>
              <a:rPr lang="de"/>
              <a:t>Wearing Mask</a:t>
            </a:r>
            <a:endParaRPr/>
          </a:p>
        </p:txBody>
      </p:sp>
      <p:pic>
        <p:nvPicPr>
          <p:cNvPr id="222" name="Google Shape;222;p36"/>
          <p:cNvPicPr preferRelativeResize="0"/>
          <p:nvPr/>
        </p:nvPicPr>
        <p:blipFill>
          <a:blip r:embed="rId3">
            <a:alphaModFix/>
          </a:blip>
          <a:stretch>
            <a:fillRect/>
          </a:stretch>
        </p:blipFill>
        <p:spPr>
          <a:xfrm>
            <a:off x="197050" y="1452600"/>
            <a:ext cx="2380475" cy="2700950"/>
          </a:xfrm>
          <a:prstGeom prst="rect">
            <a:avLst/>
          </a:prstGeom>
          <a:noFill/>
          <a:ln>
            <a:noFill/>
          </a:ln>
        </p:spPr>
      </p:pic>
      <p:pic>
        <p:nvPicPr>
          <p:cNvPr id="223" name="Google Shape;223;p36"/>
          <p:cNvPicPr preferRelativeResize="0"/>
          <p:nvPr/>
        </p:nvPicPr>
        <p:blipFill>
          <a:blip r:embed="rId4">
            <a:alphaModFix/>
          </a:blip>
          <a:stretch>
            <a:fillRect/>
          </a:stretch>
        </p:blipFill>
        <p:spPr>
          <a:xfrm>
            <a:off x="2941450" y="1452600"/>
            <a:ext cx="2675150" cy="2700950"/>
          </a:xfrm>
          <a:prstGeom prst="rect">
            <a:avLst/>
          </a:prstGeom>
          <a:noFill/>
          <a:ln>
            <a:noFill/>
          </a:ln>
        </p:spPr>
      </p:pic>
      <p:pic>
        <p:nvPicPr>
          <p:cNvPr id="224" name="Google Shape;224;p36"/>
          <p:cNvPicPr preferRelativeResize="0"/>
          <p:nvPr/>
        </p:nvPicPr>
        <p:blipFill>
          <a:blip r:embed="rId5">
            <a:alphaModFix/>
          </a:blip>
          <a:stretch>
            <a:fillRect/>
          </a:stretch>
        </p:blipFill>
        <p:spPr>
          <a:xfrm>
            <a:off x="5980524" y="1452600"/>
            <a:ext cx="2620200" cy="2700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800">
                <a:solidFill>
                  <a:schemeClr val="dk2"/>
                </a:solidFill>
              </a:rPr>
              <a:t>Content</a:t>
            </a:r>
            <a:endParaRPr/>
          </a:p>
        </p:txBody>
      </p:sp>
      <p:sp>
        <p:nvSpPr>
          <p:cNvPr id="230" name="Google Shape;230;p37"/>
          <p:cNvSpPr txBox="1"/>
          <p:nvPr>
            <p:ph idx="1" type="body"/>
          </p:nvPr>
        </p:nvSpPr>
        <p:spPr>
          <a:xfrm>
            <a:off x="311700" y="1152475"/>
            <a:ext cx="5634900" cy="34164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Clr>
                <a:srgbClr val="00FF00"/>
              </a:buClr>
              <a:buSzPct val="100000"/>
              <a:buChar char="-"/>
            </a:pPr>
            <a:r>
              <a:rPr lang="de">
                <a:solidFill>
                  <a:srgbClr val="00FF00"/>
                </a:solidFill>
              </a:rPr>
              <a:t>Data</a:t>
            </a:r>
            <a:endParaRPr>
              <a:solidFill>
                <a:srgbClr val="00FF00"/>
              </a:solidFill>
            </a:endParaRPr>
          </a:p>
          <a:p>
            <a:pPr indent="-304165" lvl="1" marL="914400" rtl="0" algn="l">
              <a:spcBef>
                <a:spcPts val="0"/>
              </a:spcBef>
              <a:spcAft>
                <a:spcPts val="0"/>
              </a:spcAft>
              <a:buClr>
                <a:srgbClr val="00FF00"/>
              </a:buClr>
              <a:buSzPct val="100000"/>
              <a:buChar char="-"/>
            </a:pPr>
            <a:r>
              <a:rPr lang="de">
                <a:solidFill>
                  <a:srgbClr val="00FF00"/>
                </a:solidFill>
              </a:rPr>
              <a:t>Unsuitable data</a:t>
            </a:r>
            <a:endParaRPr>
              <a:solidFill>
                <a:srgbClr val="00FF00"/>
              </a:solidFill>
            </a:endParaRPr>
          </a:p>
          <a:p>
            <a:pPr indent="-304165" lvl="1" marL="914400" rtl="0" algn="l">
              <a:spcBef>
                <a:spcPts val="0"/>
              </a:spcBef>
              <a:spcAft>
                <a:spcPts val="0"/>
              </a:spcAft>
              <a:buClr>
                <a:srgbClr val="00FF00"/>
              </a:buClr>
              <a:buSzPct val="100000"/>
              <a:buChar char="-"/>
            </a:pPr>
            <a:r>
              <a:rPr lang="de">
                <a:solidFill>
                  <a:srgbClr val="00FF00"/>
                </a:solidFill>
              </a:rPr>
              <a:t>Finding best data</a:t>
            </a:r>
            <a:endParaRPr>
              <a:solidFill>
                <a:srgbClr val="00FF00"/>
              </a:solidFill>
            </a:endParaRPr>
          </a:p>
          <a:p>
            <a:pPr indent="-304165" lvl="1" marL="914400" rtl="0" algn="l">
              <a:spcBef>
                <a:spcPts val="0"/>
              </a:spcBef>
              <a:spcAft>
                <a:spcPts val="0"/>
              </a:spcAft>
              <a:buClr>
                <a:srgbClr val="00FF00"/>
              </a:buClr>
              <a:buSzPct val="100000"/>
              <a:buChar char="-"/>
            </a:pPr>
            <a:r>
              <a:rPr lang="de">
                <a:solidFill>
                  <a:srgbClr val="00FF00"/>
                </a:solidFill>
              </a:rPr>
              <a:t>Image </a:t>
            </a:r>
            <a:r>
              <a:rPr lang="de">
                <a:solidFill>
                  <a:srgbClr val="00FF00"/>
                </a:solidFill>
              </a:rPr>
              <a:t>augmentation</a:t>
            </a:r>
            <a:r>
              <a:rPr lang="de">
                <a:solidFill>
                  <a:srgbClr val="00FF00"/>
                </a:solidFill>
              </a:rPr>
              <a:t> (Image data generator)</a:t>
            </a:r>
            <a:endParaRPr>
              <a:solidFill>
                <a:srgbClr val="00FF00"/>
              </a:solidFill>
            </a:endParaRPr>
          </a:p>
          <a:p>
            <a:pPr indent="-325755" lvl="0" marL="457200" rtl="0" algn="l">
              <a:spcBef>
                <a:spcPts val="0"/>
              </a:spcBef>
              <a:spcAft>
                <a:spcPts val="0"/>
              </a:spcAft>
              <a:buClr>
                <a:srgbClr val="4A86E8"/>
              </a:buClr>
              <a:buSzPct val="100000"/>
              <a:buChar char="-"/>
            </a:pPr>
            <a:r>
              <a:rPr lang="de">
                <a:solidFill>
                  <a:srgbClr val="4A86E8"/>
                </a:solidFill>
              </a:rPr>
              <a:t>Neural Network</a:t>
            </a:r>
            <a:endParaRPr>
              <a:solidFill>
                <a:srgbClr val="4A86E8"/>
              </a:solidFill>
            </a:endParaRPr>
          </a:p>
          <a:p>
            <a:pPr indent="-304165" lvl="1" marL="914400" rtl="0" algn="l">
              <a:spcBef>
                <a:spcPts val="0"/>
              </a:spcBef>
              <a:spcAft>
                <a:spcPts val="0"/>
              </a:spcAft>
              <a:buClr>
                <a:srgbClr val="4A86E8"/>
              </a:buClr>
              <a:buSzPct val="100000"/>
              <a:buChar char="-"/>
            </a:pPr>
            <a:r>
              <a:rPr lang="de">
                <a:solidFill>
                  <a:srgbClr val="4A86E8"/>
                </a:solidFill>
              </a:rPr>
              <a:t>Basic structure of the notebook (TF-Keras)</a:t>
            </a:r>
            <a:endParaRPr>
              <a:solidFill>
                <a:srgbClr val="4A86E8"/>
              </a:solidFill>
            </a:endParaRPr>
          </a:p>
          <a:p>
            <a:pPr indent="-304165" lvl="1" marL="914400" rtl="0" algn="l">
              <a:spcBef>
                <a:spcPts val="0"/>
              </a:spcBef>
              <a:spcAft>
                <a:spcPts val="0"/>
              </a:spcAft>
              <a:buClr>
                <a:srgbClr val="4A86E8"/>
              </a:buClr>
              <a:buSzPct val="100000"/>
              <a:buChar char="-"/>
            </a:pPr>
            <a:r>
              <a:rPr lang="de">
                <a:solidFill>
                  <a:srgbClr val="4A86E8"/>
                </a:solidFill>
              </a:rPr>
              <a:t>First results (restoring first version by removing the optimizations)</a:t>
            </a:r>
            <a:endParaRPr>
              <a:solidFill>
                <a:srgbClr val="4A86E8"/>
              </a:solidFill>
            </a:endParaRPr>
          </a:p>
          <a:p>
            <a:pPr indent="-325755" lvl="0" marL="457200" rtl="0" algn="l">
              <a:spcBef>
                <a:spcPts val="0"/>
              </a:spcBef>
              <a:spcAft>
                <a:spcPts val="0"/>
              </a:spcAft>
              <a:buClr>
                <a:srgbClr val="9900FF"/>
              </a:buClr>
              <a:buSzPct val="100000"/>
              <a:buChar char="-"/>
            </a:pPr>
            <a:r>
              <a:rPr lang="de">
                <a:solidFill>
                  <a:srgbClr val="9900FF"/>
                </a:solidFill>
              </a:rPr>
              <a:t>Optimizations: Using graphs comparing the results with and without each of the given optimizations. (exports graph data and re-use in this presentation.)</a:t>
            </a:r>
            <a:endParaRPr>
              <a:solidFill>
                <a:srgbClr val="9900FF"/>
              </a:solidFill>
            </a:endParaRPr>
          </a:p>
          <a:p>
            <a:pPr indent="-304164" lvl="2" marL="1371600" rtl="0" algn="l">
              <a:spcBef>
                <a:spcPts val="0"/>
              </a:spcBef>
              <a:spcAft>
                <a:spcPts val="0"/>
              </a:spcAft>
              <a:buClr>
                <a:srgbClr val="9900FF"/>
              </a:buClr>
              <a:buSzPct val="100000"/>
              <a:buChar char="-"/>
            </a:pPr>
            <a:r>
              <a:rPr lang="de">
                <a:solidFill>
                  <a:srgbClr val="9900FF"/>
                </a:solidFill>
              </a:rPr>
              <a:t>Reducing epochs (early stopping)</a:t>
            </a:r>
            <a:endParaRPr>
              <a:solidFill>
                <a:srgbClr val="9900FF"/>
              </a:solidFill>
            </a:endParaRPr>
          </a:p>
          <a:p>
            <a:pPr indent="-304164" lvl="2" marL="1371600" rtl="0" algn="l">
              <a:spcBef>
                <a:spcPts val="0"/>
              </a:spcBef>
              <a:spcAft>
                <a:spcPts val="0"/>
              </a:spcAft>
              <a:buClr>
                <a:srgbClr val="9900FF"/>
              </a:buClr>
              <a:buSzPct val="100000"/>
              <a:buChar char="-"/>
            </a:pPr>
            <a:r>
              <a:rPr lang="de">
                <a:solidFill>
                  <a:srgbClr val="9900FF"/>
                </a:solidFill>
              </a:rPr>
              <a:t>RMS to Adam</a:t>
            </a:r>
            <a:endParaRPr>
              <a:solidFill>
                <a:srgbClr val="9900FF"/>
              </a:solidFill>
            </a:endParaRPr>
          </a:p>
          <a:p>
            <a:pPr indent="-304164" lvl="2" marL="1371600" rtl="0" algn="l">
              <a:spcBef>
                <a:spcPts val="0"/>
              </a:spcBef>
              <a:spcAft>
                <a:spcPts val="0"/>
              </a:spcAft>
              <a:buClr>
                <a:srgbClr val="9900FF"/>
              </a:buClr>
              <a:buSzPct val="100000"/>
              <a:buChar char="-"/>
            </a:pPr>
            <a:r>
              <a:rPr lang="de">
                <a:solidFill>
                  <a:srgbClr val="9900FF"/>
                </a:solidFill>
              </a:rPr>
              <a:t>Dropout-Layers (to prevent overfitting)</a:t>
            </a:r>
            <a:endParaRPr>
              <a:solidFill>
                <a:srgbClr val="9900FF"/>
              </a:solidFill>
            </a:endParaRPr>
          </a:p>
          <a:p>
            <a:pPr indent="-325755" lvl="0" marL="457200" rtl="0" algn="l">
              <a:spcBef>
                <a:spcPts val="0"/>
              </a:spcBef>
              <a:spcAft>
                <a:spcPts val="0"/>
              </a:spcAft>
              <a:buClr>
                <a:srgbClr val="F1C232"/>
              </a:buClr>
              <a:buSzPct val="100000"/>
              <a:buChar char="-"/>
            </a:pPr>
            <a:r>
              <a:rPr lang="de">
                <a:solidFill>
                  <a:srgbClr val="F1C232"/>
                </a:solidFill>
              </a:rPr>
              <a:t>Outlook</a:t>
            </a:r>
            <a:endParaRPr>
              <a:solidFill>
                <a:srgbClr val="F1C232"/>
              </a:solidFill>
            </a:endParaRPr>
          </a:p>
          <a:p>
            <a:pPr indent="-304165" lvl="1" marL="914400" rtl="0" algn="l">
              <a:spcBef>
                <a:spcPts val="0"/>
              </a:spcBef>
              <a:spcAft>
                <a:spcPts val="0"/>
              </a:spcAft>
              <a:buClr>
                <a:srgbClr val="F1C232"/>
              </a:buClr>
              <a:buSzPct val="100000"/>
              <a:buChar char="-"/>
            </a:pPr>
            <a:r>
              <a:rPr lang="de">
                <a:solidFill>
                  <a:srgbClr val="F1C232"/>
                </a:solidFill>
              </a:rPr>
              <a:t>Other kinds of images (showing different objects)</a:t>
            </a:r>
            <a:endParaRPr>
              <a:solidFill>
                <a:srgbClr val="F1C232"/>
              </a:solidFill>
            </a:endParaRPr>
          </a:p>
          <a:p>
            <a:pPr indent="-304165" lvl="1" marL="914400" rtl="0" algn="l">
              <a:spcBef>
                <a:spcPts val="0"/>
              </a:spcBef>
              <a:spcAft>
                <a:spcPts val="0"/>
              </a:spcAft>
              <a:buClr>
                <a:srgbClr val="F1C232"/>
              </a:buClr>
              <a:buSzPct val="100000"/>
              <a:buChar char="-"/>
            </a:pPr>
            <a:r>
              <a:rPr lang="de">
                <a:solidFill>
                  <a:srgbClr val="F1C232"/>
                </a:solidFill>
              </a:rPr>
              <a:t>Images in different resolutions</a:t>
            </a:r>
            <a:endParaRPr>
              <a:solidFill>
                <a:srgbClr val="F1C232"/>
              </a:solidFill>
            </a:endParaRPr>
          </a:p>
          <a:p>
            <a:pPr indent="-304165" lvl="1" marL="914400" rtl="0" algn="l">
              <a:spcBef>
                <a:spcPts val="0"/>
              </a:spcBef>
              <a:spcAft>
                <a:spcPts val="0"/>
              </a:spcAft>
              <a:buClr>
                <a:srgbClr val="F1C232"/>
              </a:buClr>
              <a:buSzPct val="100000"/>
              <a:buChar char="-"/>
            </a:pPr>
            <a:r>
              <a:rPr lang="de">
                <a:solidFill>
                  <a:srgbClr val="F1C232"/>
                </a:solidFill>
              </a:rPr>
              <a:t>Wearing a mask but not correct</a:t>
            </a:r>
            <a:endParaRPr>
              <a:solidFill>
                <a:srgbClr val="F1C232"/>
              </a:solidFill>
            </a:endParaRPr>
          </a:p>
        </p:txBody>
      </p:sp>
      <p:sp>
        <p:nvSpPr>
          <p:cNvPr id="231" name="Google Shape;231;p37"/>
          <p:cNvSpPr txBox="1"/>
          <p:nvPr/>
        </p:nvSpPr>
        <p:spPr>
          <a:xfrm>
            <a:off x="6162925" y="1405575"/>
            <a:ext cx="2502300" cy="10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rgbClr val="00FF00"/>
                </a:solidFill>
              </a:rPr>
              <a:t>Bennet (create kind of a template)</a:t>
            </a:r>
            <a:endParaRPr>
              <a:solidFill>
                <a:srgbClr val="00FF00"/>
              </a:solidFill>
            </a:endParaRPr>
          </a:p>
          <a:p>
            <a:pPr indent="0" lvl="0" marL="0" rtl="0" algn="l">
              <a:spcBef>
                <a:spcPts val="0"/>
              </a:spcBef>
              <a:spcAft>
                <a:spcPts val="0"/>
              </a:spcAft>
              <a:buNone/>
            </a:pPr>
            <a:r>
              <a:rPr lang="de">
                <a:solidFill>
                  <a:srgbClr val="F1C232"/>
                </a:solidFill>
              </a:rPr>
              <a:t>Adnan</a:t>
            </a:r>
            <a:endParaRPr>
              <a:solidFill>
                <a:srgbClr val="F1C232"/>
              </a:solidFill>
            </a:endParaRPr>
          </a:p>
          <a:p>
            <a:pPr indent="0" lvl="0" marL="0" rtl="0" algn="l">
              <a:spcBef>
                <a:spcPts val="0"/>
              </a:spcBef>
              <a:spcAft>
                <a:spcPts val="0"/>
              </a:spcAft>
              <a:buNone/>
            </a:pPr>
            <a:r>
              <a:rPr lang="de">
                <a:solidFill>
                  <a:srgbClr val="4A86E8"/>
                </a:solidFill>
              </a:rPr>
              <a:t>Ravish</a:t>
            </a:r>
            <a:endParaRPr>
              <a:solidFill>
                <a:srgbClr val="4A86E8"/>
              </a:solidFill>
            </a:endParaRPr>
          </a:p>
          <a:p>
            <a:pPr indent="0" lvl="0" marL="0" rtl="0" algn="l">
              <a:spcBef>
                <a:spcPts val="0"/>
              </a:spcBef>
              <a:spcAft>
                <a:spcPts val="0"/>
              </a:spcAft>
              <a:buNone/>
            </a:pPr>
            <a:r>
              <a:rPr lang="de">
                <a:solidFill>
                  <a:srgbClr val="9900FF"/>
                </a:solidFill>
              </a:rPr>
              <a:t>Christoph</a:t>
            </a:r>
            <a:endParaRPr>
              <a:solidFill>
                <a:srgbClr val="99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Dataset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412000" y="247663"/>
            <a:ext cx="3017550" cy="2157075"/>
          </a:xfrm>
          <a:prstGeom prst="rect">
            <a:avLst/>
          </a:prstGeom>
          <a:noFill/>
          <a:ln>
            <a:noFill/>
          </a:ln>
        </p:spPr>
      </p:pic>
      <p:pic>
        <p:nvPicPr>
          <p:cNvPr id="77" name="Google Shape;77;p16"/>
          <p:cNvPicPr preferRelativeResize="0"/>
          <p:nvPr/>
        </p:nvPicPr>
        <p:blipFill>
          <a:blip r:embed="rId4">
            <a:alphaModFix/>
          </a:blip>
          <a:stretch>
            <a:fillRect/>
          </a:stretch>
        </p:blipFill>
        <p:spPr>
          <a:xfrm>
            <a:off x="4735775" y="583250"/>
            <a:ext cx="3810000" cy="1485900"/>
          </a:xfrm>
          <a:prstGeom prst="rect">
            <a:avLst/>
          </a:prstGeom>
          <a:noFill/>
          <a:ln>
            <a:noFill/>
          </a:ln>
        </p:spPr>
      </p:pic>
      <p:pic>
        <p:nvPicPr>
          <p:cNvPr id="78" name="Google Shape;78;p16"/>
          <p:cNvPicPr preferRelativeResize="0"/>
          <p:nvPr/>
        </p:nvPicPr>
        <p:blipFill>
          <a:blip r:embed="rId5">
            <a:alphaModFix/>
          </a:blip>
          <a:stretch>
            <a:fillRect/>
          </a:stretch>
        </p:blipFill>
        <p:spPr>
          <a:xfrm>
            <a:off x="433150" y="2540475"/>
            <a:ext cx="2975241" cy="2157050"/>
          </a:xfrm>
          <a:prstGeom prst="rect">
            <a:avLst/>
          </a:prstGeom>
          <a:noFill/>
          <a:ln>
            <a:noFill/>
          </a:ln>
        </p:spPr>
      </p:pic>
      <p:pic>
        <p:nvPicPr>
          <p:cNvPr id="79" name="Google Shape;79;p16"/>
          <p:cNvPicPr preferRelativeResize="0"/>
          <p:nvPr/>
        </p:nvPicPr>
        <p:blipFill>
          <a:blip r:embed="rId6">
            <a:alphaModFix/>
          </a:blip>
          <a:stretch>
            <a:fillRect/>
          </a:stretch>
        </p:blipFill>
        <p:spPr>
          <a:xfrm>
            <a:off x="4970588" y="2487450"/>
            <a:ext cx="3340369" cy="2263100"/>
          </a:xfrm>
          <a:prstGeom prst="rect">
            <a:avLst/>
          </a:prstGeom>
          <a:noFill/>
          <a:ln>
            <a:noFill/>
          </a:ln>
        </p:spPr>
      </p:pic>
      <p:sp>
        <p:nvSpPr>
          <p:cNvPr id="80" name="Google Shape;80;p16"/>
          <p:cNvSpPr txBox="1"/>
          <p:nvPr/>
        </p:nvSpPr>
        <p:spPr>
          <a:xfrm>
            <a:off x="669900" y="4697525"/>
            <a:ext cx="7804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2000">
                <a:solidFill>
                  <a:srgbClr val="FFFFFF"/>
                </a:solidFill>
                <a:latin typeface="Average"/>
                <a:ea typeface="Average"/>
                <a:cs typeface="Average"/>
                <a:sym typeface="Average"/>
              </a:rPr>
              <a:t>Dataset: </a:t>
            </a:r>
            <a:r>
              <a:rPr lang="de" sz="2000" u="sng">
                <a:solidFill>
                  <a:schemeClr val="hlink"/>
                </a:solidFill>
                <a:latin typeface="Average"/>
                <a:ea typeface="Average"/>
                <a:cs typeface="Average"/>
                <a:sym typeface="Average"/>
                <a:hlinkClick r:id="rId7"/>
              </a:rPr>
              <a:t>https://www.kaggle.com/andrewmvd/face-mask-detection</a:t>
            </a:r>
            <a:endParaRPr sz="2000">
              <a:latin typeface="Average"/>
              <a:ea typeface="Average"/>
              <a:cs typeface="Average"/>
              <a:sym typeface="Average"/>
            </a:endParaRPr>
          </a:p>
          <a:p>
            <a:pPr indent="0" lvl="0" marL="0" rtl="0" algn="l">
              <a:spcBef>
                <a:spcPts val="0"/>
              </a:spcBef>
              <a:spcAft>
                <a:spcPts val="0"/>
              </a:spcAft>
              <a:buNone/>
            </a:pPr>
            <a:r>
              <a:t/>
            </a:r>
            <a:endParaRPr sz="2000">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375500" y="325925"/>
            <a:ext cx="2169400" cy="2169400"/>
          </a:xfrm>
          <a:prstGeom prst="rect">
            <a:avLst/>
          </a:prstGeom>
          <a:noFill/>
          <a:ln>
            <a:noFill/>
          </a:ln>
        </p:spPr>
      </p:pic>
      <p:pic>
        <p:nvPicPr>
          <p:cNvPr id="86" name="Google Shape;86;p17"/>
          <p:cNvPicPr preferRelativeResize="0"/>
          <p:nvPr/>
        </p:nvPicPr>
        <p:blipFill>
          <a:blip r:embed="rId4">
            <a:alphaModFix/>
          </a:blip>
          <a:stretch>
            <a:fillRect/>
          </a:stretch>
        </p:blipFill>
        <p:spPr>
          <a:xfrm>
            <a:off x="2944550" y="325925"/>
            <a:ext cx="2169400" cy="2169400"/>
          </a:xfrm>
          <a:prstGeom prst="rect">
            <a:avLst/>
          </a:prstGeom>
          <a:noFill/>
          <a:ln>
            <a:noFill/>
          </a:ln>
        </p:spPr>
      </p:pic>
      <p:pic>
        <p:nvPicPr>
          <p:cNvPr id="87" name="Google Shape;87;p17"/>
          <p:cNvPicPr preferRelativeResize="0"/>
          <p:nvPr/>
        </p:nvPicPr>
        <p:blipFill>
          <a:blip r:embed="rId5">
            <a:alphaModFix/>
          </a:blip>
          <a:stretch>
            <a:fillRect/>
          </a:stretch>
        </p:blipFill>
        <p:spPr>
          <a:xfrm>
            <a:off x="375500" y="2769825"/>
            <a:ext cx="2169400" cy="2169400"/>
          </a:xfrm>
          <a:prstGeom prst="rect">
            <a:avLst/>
          </a:prstGeom>
          <a:noFill/>
          <a:ln>
            <a:noFill/>
          </a:ln>
        </p:spPr>
      </p:pic>
      <p:pic>
        <p:nvPicPr>
          <p:cNvPr id="88" name="Google Shape;88;p17"/>
          <p:cNvPicPr preferRelativeResize="0"/>
          <p:nvPr/>
        </p:nvPicPr>
        <p:blipFill>
          <a:blip r:embed="rId6">
            <a:alphaModFix/>
          </a:blip>
          <a:stretch>
            <a:fillRect/>
          </a:stretch>
        </p:blipFill>
        <p:spPr>
          <a:xfrm>
            <a:off x="2944550" y="2769825"/>
            <a:ext cx="2169400" cy="2169400"/>
          </a:xfrm>
          <a:prstGeom prst="rect">
            <a:avLst/>
          </a:prstGeom>
          <a:noFill/>
          <a:ln>
            <a:noFill/>
          </a:ln>
        </p:spPr>
      </p:pic>
      <p:sp>
        <p:nvSpPr>
          <p:cNvPr id="89" name="Google Shape;89;p17"/>
          <p:cNvSpPr txBox="1"/>
          <p:nvPr/>
        </p:nvSpPr>
        <p:spPr>
          <a:xfrm>
            <a:off x="5423325" y="325925"/>
            <a:ext cx="3628500" cy="480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2000">
                <a:solidFill>
                  <a:srgbClr val="FFFFFF"/>
                </a:solidFill>
                <a:latin typeface="Average"/>
                <a:ea typeface="Average"/>
                <a:cs typeface="Average"/>
                <a:sym typeface="Average"/>
              </a:rPr>
              <a:t>Dataset: </a:t>
            </a:r>
            <a:r>
              <a:rPr lang="de" sz="2000" u="sng">
                <a:solidFill>
                  <a:schemeClr val="hlink"/>
                </a:solidFill>
                <a:latin typeface="Average"/>
                <a:ea typeface="Average"/>
                <a:cs typeface="Average"/>
                <a:sym typeface="Average"/>
                <a:hlinkClick r:id="rId7"/>
              </a:rPr>
              <a:t>https://www.kaggle.com/ashishjangra27/face-mask-12k-images-dataset</a:t>
            </a:r>
            <a:endParaRPr sz="2000">
              <a:solidFill>
                <a:srgbClr val="FFFFFF"/>
              </a:solidFill>
              <a:latin typeface="Average"/>
              <a:ea typeface="Average"/>
              <a:cs typeface="Average"/>
              <a:sym typeface="Average"/>
            </a:endParaRPr>
          </a:p>
          <a:p>
            <a:pPr indent="0" lvl="0" marL="0" rtl="0" algn="l">
              <a:spcBef>
                <a:spcPts val="0"/>
              </a:spcBef>
              <a:spcAft>
                <a:spcPts val="0"/>
              </a:spcAft>
              <a:buNone/>
            </a:pPr>
            <a:r>
              <a:t/>
            </a:r>
            <a:endParaRPr sz="2000">
              <a:solidFill>
                <a:srgbClr val="FFFFFF"/>
              </a:solidFill>
              <a:latin typeface="Average"/>
              <a:ea typeface="Average"/>
              <a:cs typeface="Average"/>
              <a:sym typeface="Average"/>
            </a:endParaRPr>
          </a:p>
          <a:p>
            <a:pPr indent="0" lvl="0" marL="0" rtl="0" algn="l">
              <a:spcBef>
                <a:spcPts val="0"/>
              </a:spcBef>
              <a:spcAft>
                <a:spcPts val="0"/>
              </a:spcAft>
              <a:buNone/>
            </a:pPr>
            <a:r>
              <a:rPr lang="de" sz="2000">
                <a:solidFill>
                  <a:srgbClr val="FFFFFF"/>
                </a:solidFill>
                <a:latin typeface="Average"/>
                <a:ea typeface="Average"/>
                <a:cs typeface="Average"/>
                <a:sym typeface="Average"/>
              </a:rPr>
              <a:t>Data Split:</a:t>
            </a:r>
            <a:endParaRPr sz="2000">
              <a:solidFill>
                <a:srgbClr val="FFFFFF"/>
              </a:solidFill>
              <a:latin typeface="Average"/>
              <a:ea typeface="Average"/>
              <a:cs typeface="Average"/>
              <a:sym typeface="Average"/>
            </a:endParaRPr>
          </a:p>
          <a:p>
            <a:pPr indent="-355600" lvl="0" marL="457200" rtl="0" algn="l">
              <a:spcBef>
                <a:spcPts val="0"/>
              </a:spcBef>
              <a:spcAft>
                <a:spcPts val="0"/>
              </a:spcAft>
              <a:buClr>
                <a:srgbClr val="FFFFFF"/>
              </a:buClr>
              <a:buSzPts val="2000"/>
              <a:buFont typeface="Average"/>
              <a:buChar char="-"/>
            </a:pPr>
            <a:r>
              <a:rPr lang="de" sz="2000">
                <a:solidFill>
                  <a:srgbClr val="FFFFFF"/>
                </a:solidFill>
                <a:latin typeface="Average"/>
                <a:ea typeface="Average"/>
                <a:cs typeface="Average"/>
                <a:sym typeface="Average"/>
              </a:rPr>
              <a:t>Train: </a:t>
            </a:r>
            <a:endParaRPr sz="2000">
              <a:solidFill>
                <a:srgbClr val="FFFFFF"/>
              </a:solidFill>
              <a:latin typeface="Average"/>
              <a:ea typeface="Average"/>
              <a:cs typeface="Average"/>
              <a:sym typeface="Average"/>
            </a:endParaRPr>
          </a:p>
          <a:p>
            <a:pPr indent="-355600" lvl="1" marL="914400" rtl="0" algn="l">
              <a:spcBef>
                <a:spcPts val="0"/>
              </a:spcBef>
              <a:spcAft>
                <a:spcPts val="0"/>
              </a:spcAft>
              <a:buClr>
                <a:srgbClr val="FFFFFF"/>
              </a:buClr>
              <a:buSzPts val="2000"/>
              <a:buFont typeface="Average"/>
              <a:buChar char="-"/>
            </a:pPr>
            <a:r>
              <a:rPr lang="de" sz="2000">
                <a:solidFill>
                  <a:srgbClr val="FFFFFF"/>
                </a:solidFill>
                <a:latin typeface="Average"/>
                <a:ea typeface="Average"/>
                <a:cs typeface="Average"/>
                <a:sym typeface="Average"/>
              </a:rPr>
              <a:t>5.000 Mask </a:t>
            </a:r>
            <a:endParaRPr sz="2000">
              <a:solidFill>
                <a:srgbClr val="FFFFFF"/>
              </a:solidFill>
              <a:latin typeface="Average"/>
              <a:ea typeface="Average"/>
              <a:cs typeface="Average"/>
              <a:sym typeface="Average"/>
            </a:endParaRPr>
          </a:p>
          <a:p>
            <a:pPr indent="-355600" lvl="1" marL="914400" rtl="0" algn="l">
              <a:spcBef>
                <a:spcPts val="0"/>
              </a:spcBef>
              <a:spcAft>
                <a:spcPts val="0"/>
              </a:spcAft>
              <a:buClr>
                <a:srgbClr val="FFFFFF"/>
              </a:buClr>
              <a:buSzPts val="2000"/>
              <a:buFont typeface="Average"/>
              <a:buChar char="-"/>
            </a:pPr>
            <a:r>
              <a:rPr lang="de" sz="2000">
                <a:solidFill>
                  <a:srgbClr val="FFFFFF"/>
                </a:solidFill>
                <a:latin typeface="Average"/>
                <a:ea typeface="Average"/>
                <a:cs typeface="Average"/>
                <a:sym typeface="Average"/>
              </a:rPr>
              <a:t>5.000 Non-Mask</a:t>
            </a:r>
            <a:endParaRPr sz="2000">
              <a:solidFill>
                <a:srgbClr val="FFFFFF"/>
              </a:solidFill>
              <a:latin typeface="Average"/>
              <a:ea typeface="Average"/>
              <a:cs typeface="Average"/>
              <a:sym typeface="Average"/>
            </a:endParaRPr>
          </a:p>
          <a:p>
            <a:pPr indent="-355600" lvl="0" marL="457200" rtl="0" algn="l">
              <a:spcBef>
                <a:spcPts val="0"/>
              </a:spcBef>
              <a:spcAft>
                <a:spcPts val="0"/>
              </a:spcAft>
              <a:buClr>
                <a:srgbClr val="FFFFFF"/>
              </a:buClr>
              <a:buSzPts val="2000"/>
              <a:buFont typeface="Average"/>
              <a:buChar char="-"/>
            </a:pPr>
            <a:r>
              <a:rPr lang="de" sz="2000">
                <a:solidFill>
                  <a:srgbClr val="FFFFFF"/>
                </a:solidFill>
                <a:latin typeface="Average"/>
                <a:ea typeface="Average"/>
                <a:cs typeface="Average"/>
                <a:sym typeface="Average"/>
              </a:rPr>
              <a:t>Validation: </a:t>
            </a:r>
            <a:endParaRPr sz="2000">
              <a:solidFill>
                <a:srgbClr val="FFFFFF"/>
              </a:solidFill>
              <a:latin typeface="Average"/>
              <a:ea typeface="Average"/>
              <a:cs typeface="Average"/>
              <a:sym typeface="Average"/>
            </a:endParaRPr>
          </a:p>
          <a:p>
            <a:pPr indent="-355600" lvl="1" marL="914400" rtl="0" algn="l">
              <a:spcBef>
                <a:spcPts val="0"/>
              </a:spcBef>
              <a:spcAft>
                <a:spcPts val="0"/>
              </a:spcAft>
              <a:buClr>
                <a:srgbClr val="FFFFFF"/>
              </a:buClr>
              <a:buSzPts val="2000"/>
              <a:buFont typeface="Average"/>
              <a:buChar char="-"/>
            </a:pPr>
            <a:r>
              <a:rPr lang="de" sz="2000">
                <a:solidFill>
                  <a:srgbClr val="FFFFFF"/>
                </a:solidFill>
                <a:latin typeface="Average"/>
                <a:ea typeface="Average"/>
                <a:cs typeface="Average"/>
                <a:sym typeface="Average"/>
              </a:rPr>
              <a:t>400 Mask </a:t>
            </a:r>
            <a:endParaRPr sz="2000">
              <a:solidFill>
                <a:srgbClr val="FFFFFF"/>
              </a:solidFill>
              <a:latin typeface="Average"/>
              <a:ea typeface="Average"/>
              <a:cs typeface="Average"/>
              <a:sym typeface="Average"/>
            </a:endParaRPr>
          </a:p>
          <a:p>
            <a:pPr indent="-355600" lvl="1" marL="914400" rtl="0" algn="l">
              <a:spcBef>
                <a:spcPts val="0"/>
              </a:spcBef>
              <a:spcAft>
                <a:spcPts val="0"/>
              </a:spcAft>
              <a:buClr>
                <a:srgbClr val="FFFFFF"/>
              </a:buClr>
              <a:buSzPts val="2000"/>
              <a:buFont typeface="Average"/>
              <a:buChar char="-"/>
            </a:pPr>
            <a:r>
              <a:rPr lang="de" sz="2000">
                <a:solidFill>
                  <a:srgbClr val="FFFFFF"/>
                </a:solidFill>
                <a:latin typeface="Average"/>
                <a:ea typeface="Average"/>
                <a:cs typeface="Average"/>
                <a:sym typeface="Average"/>
              </a:rPr>
              <a:t>400 Non-Mask</a:t>
            </a:r>
            <a:endParaRPr sz="2000">
              <a:solidFill>
                <a:srgbClr val="FFFFFF"/>
              </a:solidFill>
              <a:latin typeface="Average"/>
              <a:ea typeface="Average"/>
              <a:cs typeface="Average"/>
              <a:sym typeface="Average"/>
            </a:endParaRPr>
          </a:p>
          <a:p>
            <a:pPr indent="-355600" lvl="0" marL="457200" rtl="0" algn="l">
              <a:spcBef>
                <a:spcPts val="0"/>
              </a:spcBef>
              <a:spcAft>
                <a:spcPts val="0"/>
              </a:spcAft>
              <a:buClr>
                <a:srgbClr val="FFFFFF"/>
              </a:buClr>
              <a:buSzPts val="2000"/>
              <a:buFont typeface="Average"/>
              <a:buChar char="-"/>
            </a:pPr>
            <a:r>
              <a:rPr lang="de" sz="2000">
                <a:solidFill>
                  <a:srgbClr val="FFFFFF"/>
                </a:solidFill>
                <a:latin typeface="Average"/>
                <a:ea typeface="Average"/>
                <a:cs typeface="Average"/>
                <a:sym typeface="Average"/>
              </a:rPr>
              <a:t>Test: </a:t>
            </a:r>
            <a:endParaRPr sz="2000">
              <a:solidFill>
                <a:srgbClr val="FFFFFF"/>
              </a:solidFill>
              <a:latin typeface="Average"/>
              <a:ea typeface="Average"/>
              <a:cs typeface="Average"/>
              <a:sym typeface="Average"/>
            </a:endParaRPr>
          </a:p>
          <a:p>
            <a:pPr indent="-355600" lvl="1" marL="914400" rtl="0" algn="l">
              <a:spcBef>
                <a:spcPts val="0"/>
              </a:spcBef>
              <a:spcAft>
                <a:spcPts val="0"/>
              </a:spcAft>
              <a:buClr>
                <a:srgbClr val="FFFFFF"/>
              </a:buClr>
              <a:buSzPts val="2000"/>
              <a:buFont typeface="Average"/>
              <a:buChar char="-"/>
            </a:pPr>
            <a:r>
              <a:rPr lang="de" sz="2000">
                <a:solidFill>
                  <a:srgbClr val="FFFFFF"/>
                </a:solidFill>
                <a:latin typeface="Average"/>
                <a:ea typeface="Average"/>
                <a:cs typeface="Average"/>
                <a:sym typeface="Average"/>
              </a:rPr>
              <a:t>483 Mask </a:t>
            </a:r>
            <a:endParaRPr sz="2000">
              <a:solidFill>
                <a:srgbClr val="FFFFFF"/>
              </a:solidFill>
              <a:latin typeface="Average"/>
              <a:ea typeface="Average"/>
              <a:cs typeface="Average"/>
              <a:sym typeface="Average"/>
            </a:endParaRPr>
          </a:p>
          <a:p>
            <a:pPr indent="-355600" lvl="1" marL="914400" rtl="0" algn="l">
              <a:spcBef>
                <a:spcPts val="0"/>
              </a:spcBef>
              <a:spcAft>
                <a:spcPts val="0"/>
              </a:spcAft>
              <a:buClr>
                <a:srgbClr val="FFFFFF"/>
              </a:buClr>
              <a:buSzPts val="2000"/>
              <a:buFont typeface="Average"/>
              <a:buChar char="-"/>
            </a:pPr>
            <a:r>
              <a:rPr lang="de" sz="2000">
                <a:solidFill>
                  <a:srgbClr val="FFFFFF"/>
                </a:solidFill>
                <a:latin typeface="Average"/>
                <a:ea typeface="Average"/>
                <a:cs typeface="Average"/>
                <a:sym typeface="Average"/>
              </a:rPr>
              <a:t>509 Non-Mask</a:t>
            </a:r>
            <a:endParaRPr sz="2000">
              <a:solidFill>
                <a:srgbClr val="FFFFFF"/>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blip>
          <a:stretch>
            <a:fillRect/>
          </a:stretch>
        </p:blipFill>
        <p:spPr>
          <a:xfrm>
            <a:off x="3487300" y="135900"/>
            <a:ext cx="2169400" cy="2169400"/>
          </a:xfrm>
          <a:prstGeom prst="rect">
            <a:avLst/>
          </a:prstGeom>
          <a:noFill/>
          <a:ln>
            <a:noFill/>
          </a:ln>
        </p:spPr>
      </p:pic>
      <p:pic>
        <p:nvPicPr>
          <p:cNvPr id="95" name="Google Shape;95;p18"/>
          <p:cNvPicPr preferRelativeResize="0"/>
          <p:nvPr/>
        </p:nvPicPr>
        <p:blipFill>
          <a:blip r:embed="rId4">
            <a:alphaModFix/>
          </a:blip>
          <a:stretch>
            <a:fillRect/>
          </a:stretch>
        </p:blipFill>
        <p:spPr>
          <a:xfrm>
            <a:off x="290525" y="351175"/>
            <a:ext cx="1738850" cy="1738850"/>
          </a:xfrm>
          <a:prstGeom prst="rect">
            <a:avLst/>
          </a:prstGeom>
          <a:noFill/>
          <a:ln>
            <a:noFill/>
          </a:ln>
        </p:spPr>
      </p:pic>
      <p:pic>
        <p:nvPicPr>
          <p:cNvPr id="96" name="Google Shape;96;p18"/>
          <p:cNvPicPr preferRelativeResize="0"/>
          <p:nvPr/>
        </p:nvPicPr>
        <p:blipFill>
          <a:blip r:embed="rId5">
            <a:alphaModFix/>
          </a:blip>
          <a:stretch>
            <a:fillRect/>
          </a:stretch>
        </p:blipFill>
        <p:spPr>
          <a:xfrm>
            <a:off x="290525" y="2683600"/>
            <a:ext cx="1738850" cy="1738850"/>
          </a:xfrm>
          <a:prstGeom prst="rect">
            <a:avLst/>
          </a:prstGeom>
          <a:noFill/>
          <a:ln>
            <a:noFill/>
          </a:ln>
        </p:spPr>
      </p:pic>
      <p:pic>
        <p:nvPicPr>
          <p:cNvPr id="97" name="Google Shape;97;p18"/>
          <p:cNvPicPr preferRelativeResize="0"/>
          <p:nvPr/>
        </p:nvPicPr>
        <p:blipFill>
          <a:blip r:embed="rId6">
            <a:alphaModFix/>
          </a:blip>
          <a:stretch>
            <a:fillRect/>
          </a:stretch>
        </p:blipFill>
        <p:spPr>
          <a:xfrm>
            <a:off x="6974750" y="253325"/>
            <a:ext cx="1738850" cy="1738850"/>
          </a:xfrm>
          <a:prstGeom prst="rect">
            <a:avLst/>
          </a:prstGeom>
          <a:noFill/>
          <a:ln>
            <a:noFill/>
          </a:ln>
        </p:spPr>
      </p:pic>
      <p:pic>
        <p:nvPicPr>
          <p:cNvPr id="98" name="Google Shape;98;p18"/>
          <p:cNvPicPr preferRelativeResize="0"/>
          <p:nvPr/>
        </p:nvPicPr>
        <p:blipFill>
          <a:blip r:embed="rId7">
            <a:alphaModFix/>
          </a:blip>
          <a:stretch>
            <a:fillRect/>
          </a:stretch>
        </p:blipFill>
        <p:spPr>
          <a:xfrm>
            <a:off x="2462075" y="3332375"/>
            <a:ext cx="1738850" cy="1738850"/>
          </a:xfrm>
          <a:prstGeom prst="rect">
            <a:avLst/>
          </a:prstGeom>
          <a:noFill/>
          <a:ln>
            <a:noFill/>
          </a:ln>
        </p:spPr>
      </p:pic>
      <p:pic>
        <p:nvPicPr>
          <p:cNvPr id="99" name="Google Shape;99;p18"/>
          <p:cNvPicPr preferRelativeResize="0"/>
          <p:nvPr/>
        </p:nvPicPr>
        <p:blipFill>
          <a:blip r:embed="rId8">
            <a:alphaModFix/>
          </a:blip>
          <a:stretch>
            <a:fillRect/>
          </a:stretch>
        </p:blipFill>
        <p:spPr>
          <a:xfrm>
            <a:off x="4891550" y="3332375"/>
            <a:ext cx="1738850" cy="1738850"/>
          </a:xfrm>
          <a:prstGeom prst="rect">
            <a:avLst/>
          </a:prstGeom>
          <a:noFill/>
          <a:ln>
            <a:noFill/>
          </a:ln>
        </p:spPr>
      </p:pic>
      <p:pic>
        <p:nvPicPr>
          <p:cNvPr id="100" name="Google Shape;100;p18"/>
          <p:cNvPicPr preferRelativeResize="0"/>
          <p:nvPr/>
        </p:nvPicPr>
        <p:blipFill>
          <a:blip r:embed="rId9">
            <a:alphaModFix/>
          </a:blip>
          <a:stretch>
            <a:fillRect/>
          </a:stretch>
        </p:blipFill>
        <p:spPr>
          <a:xfrm>
            <a:off x="6974750" y="2683600"/>
            <a:ext cx="1738850" cy="1738850"/>
          </a:xfrm>
          <a:prstGeom prst="rect">
            <a:avLst/>
          </a:prstGeom>
          <a:noFill/>
          <a:ln>
            <a:noFill/>
          </a:ln>
        </p:spPr>
      </p:pic>
      <p:sp>
        <p:nvSpPr>
          <p:cNvPr id="101" name="Google Shape;101;p18"/>
          <p:cNvSpPr/>
          <p:nvPr/>
        </p:nvSpPr>
        <p:spPr>
          <a:xfrm>
            <a:off x="5854625" y="968900"/>
            <a:ext cx="922200" cy="50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rot="1449331">
            <a:off x="5854590" y="2150614"/>
            <a:ext cx="922254" cy="50342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rot="10800000">
            <a:off x="2297238" y="1050000"/>
            <a:ext cx="922200" cy="50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rot="9365203">
            <a:off x="2297309" y="2191127"/>
            <a:ext cx="922158" cy="50338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rot="5400000">
            <a:off x="3281900" y="2567138"/>
            <a:ext cx="922200" cy="50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rot="5400000">
            <a:off x="4943900" y="2567125"/>
            <a:ext cx="922200" cy="503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Neural Network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645900" y="1158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Model/Network</a:t>
            </a:r>
            <a:endParaRPr/>
          </a:p>
        </p:txBody>
      </p:sp>
      <p:pic>
        <p:nvPicPr>
          <p:cNvPr id="117" name="Google Shape;117;p20"/>
          <p:cNvPicPr preferRelativeResize="0"/>
          <p:nvPr/>
        </p:nvPicPr>
        <p:blipFill>
          <a:blip r:embed="rId3">
            <a:alphaModFix/>
          </a:blip>
          <a:stretch>
            <a:fillRect/>
          </a:stretch>
        </p:blipFill>
        <p:spPr>
          <a:xfrm>
            <a:off x="152400" y="1129275"/>
            <a:ext cx="8839201" cy="337165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645900" y="115875"/>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de"/>
              <a:t>Model/Network</a:t>
            </a:r>
            <a:endParaRPr/>
          </a:p>
        </p:txBody>
      </p:sp>
      <p:pic>
        <p:nvPicPr>
          <p:cNvPr id="123" name="Google Shape;123;p21"/>
          <p:cNvPicPr preferRelativeResize="0"/>
          <p:nvPr/>
        </p:nvPicPr>
        <p:blipFill>
          <a:blip r:embed="rId3">
            <a:alphaModFix/>
          </a:blip>
          <a:stretch>
            <a:fillRect/>
          </a:stretch>
        </p:blipFill>
        <p:spPr>
          <a:xfrm>
            <a:off x="500750" y="1022400"/>
            <a:ext cx="3004983" cy="3861826"/>
          </a:xfrm>
          <a:prstGeom prst="rect">
            <a:avLst/>
          </a:prstGeom>
          <a:noFill/>
          <a:ln>
            <a:noFill/>
          </a:ln>
        </p:spPr>
      </p:pic>
      <p:pic>
        <p:nvPicPr>
          <p:cNvPr id="124" name="Google Shape;124;p21"/>
          <p:cNvPicPr preferRelativeResize="0"/>
          <p:nvPr/>
        </p:nvPicPr>
        <p:blipFill>
          <a:blip r:embed="rId4">
            <a:alphaModFix/>
          </a:blip>
          <a:stretch>
            <a:fillRect/>
          </a:stretch>
        </p:blipFill>
        <p:spPr>
          <a:xfrm>
            <a:off x="3673308" y="1091800"/>
            <a:ext cx="5333467" cy="37230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